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5"/>
  </p:sldMasterIdLst>
  <p:notesMasterIdLst>
    <p:notesMasterId r:id="rId17"/>
  </p:notesMasterIdLst>
  <p:sldIdLst>
    <p:sldId id="256" r:id="rId6"/>
    <p:sldId id="271" r:id="rId7"/>
    <p:sldId id="258" r:id="rId8"/>
    <p:sldId id="259" r:id="rId9"/>
    <p:sldId id="261" r:id="rId10"/>
    <p:sldId id="266" r:id="rId11"/>
    <p:sldId id="267" r:id="rId12"/>
    <p:sldId id="262" r:id="rId13"/>
    <p:sldId id="272" r:id="rId14"/>
    <p:sldId id="263" r:id="rId15"/>
    <p:sldId id="268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 Bruechert" initials="TB" lastIdx="8" clrIdx="0"/>
  <p:cmAuthor id="1" name="Brew, Donnie (FHWA)" initials="BD(" lastIdx="1" clrIdx="1">
    <p:extLst>
      <p:ext uri="{19B8F6BF-5375-455C-9EA6-DF929625EA0E}">
        <p15:presenceInfo xmlns:p15="http://schemas.microsoft.com/office/powerpoint/2012/main" userId="S-1-5-21-982035342-1880134254-310265210-138177" providerId="AD"/>
      </p:ext>
    </p:extLst>
  </p:cmAuthor>
  <p:cmAuthor id="2" name="Lindauer, Owen (FHWA)" initials="LO(" lastIdx="1" clrIdx="2">
    <p:extLst>
      <p:ext uri="{19B8F6BF-5375-455C-9EA6-DF929625EA0E}">
        <p15:presenceInfo xmlns:p15="http://schemas.microsoft.com/office/powerpoint/2012/main" userId="S-1-5-21-982035342-1880134254-310265210-571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94" autoAdjust="0"/>
    <p:restoredTop sz="84627" autoAdjust="0"/>
  </p:normalViewPr>
  <p:slideViewPr>
    <p:cSldViewPr>
      <p:cViewPr varScale="1">
        <p:scale>
          <a:sx n="62" d="100"/>
          <a:sy n="6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34" d="100"/>
          <a:sy n="134" d="100"/>
        </p:scale>
        <p:origin x="110" y="91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22" Type="http://schemas.openxmlformats.org/officeDocument/2006/relationships/tableStyles" Target="tableStyles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910CF6-8265-44CC-B1CC-8C609A4A6F1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BE870F-E1C3-4D52-8EAA-F7645F748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0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E870F-E1C3-4D52-8EAA-F7645F748A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29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E870F-E1C3-4D52-8EAA-F7645F748A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01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E870F-E1C3-4D52-8EAA-F7645F748A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26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defTabSz="931774">
              <a:defRPr/>
            </a:pPr>
            <a:endParaRPr lang="en-US" dirty="0"/>
          </a:p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E870F-E1C3-4D52-8EAA-F7645F748A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89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E870F-E1C3-4D52-8EAA-F7645F748A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8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E870F-E1C3-4D52-8EAA-F7645F748A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23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E870F-E1C3-4D52-8EAA-F7645F748A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E870F-E1C3-4D52-8EAA-F7645F748A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13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E870F-E1C3-4D52-8EAA-F7645F748A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56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292C-C408-4E85-8140-AF45583E5808}" type="datetime1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BD47-7121-4D73-8BE6-0A628EF8198B}" type="datetime1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0543-DB1A-404B-B988-6F2557D192B9}" type="datetime1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38BE-64F2-4233-8417-CBD70718D027}" type="datetime1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DAB-63F7-4A0D-9E21-705249C9F309}" type="datetime1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6985-78C5-4FB2-A197-955351788D8E}" type="datetime1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E429-3FD7-4B81-833F-D0E03F0F29A7}" type="datetime1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32F8-23BC-4400-9C1B-2EEB8D6D1516}" type="datetime1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E7B7-EB9A-472F-94B9-FC0A4E3FA2DA}" type="datetime1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D7BD-644F-4B7C-AAE8-2F807F6CD036}" type="datetime1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D790-ED78-4755-B1A3-96755BB72BED}" type="datetime1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01393D0-2B9A-45F3-A69D-9D6FDF9C25DD}" type="datetime1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BF2206A-74CF-4D7E-8031-F3615C0E7AC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9692"/>
            <a:ext cx="7772400" cy="1780108"/>
          </a:xfrm>
        </p:spPr>
        <p:txBody>
          <a:bodyPr/>
          <a:lstStyle/>
          <a:p>
            <a:r>
              <a:rPr lang="en-US" sz="8000"/>
              <a:t>Reevaluations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514600"/>
            <a:ext cx="6400800" cy="1473200"/>
          </a:xfrm>
        </p:spPr>
        <p:txBody>
          <a:bodyPr>
            <a:noAutofit/>
          </a:bodyPr>
          <a:lstStyle/>
          <a:p>
            <a:pPr algn="r"/>
            <a:endParaRPr lang="en-US" sz="2800" dirty="0"/>
          </a:p>
        </p:txBody>
      </p:sp>
      <p:pic>
        <p:nvPicPr>
          <p:cNvPr id="1026" name="Picture 2" descr="http://www.85385gateway.com/images/fhw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24479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06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2438400"/>
            <a:ext cx="8458200" cy="4267199"/>
          </a:xfrm>
        </p:spPr>
        <p:txBody>
          <a:bodyPr>
            <a:normAutofit/>
          </a:bodyPr>
          <a:lstStyle/>
          <a:p>
            <a:r>
              <a:rPr lang="en-US" dirty="0"/>
              <a:t>Original document/decision still valid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/>
              <a:t>because . . .</a:t>
            </a:r>
          </a:p>
          <a:p>
            <a:pPr lvl="2"/>
            <a:r>
              <a:rPr lang="en-US" sz="2400" dirty="0"/>
              <a:t> no changes have occurred, </a:t>
            </a:r>
          </a:p>
          <a:p>
            <a:pPr lvl="2"/>
            <a:r>
              <a:rPr lang="en-US" sz="2400" dirty="0"/>
              <a:t>scope and/or impacts, and new review requirements were considered in prior environmental documentation, or </a:t>
            </a:r>
          </a:p>
          <a:p>
            <a:pPr lvl="2"/>
            <a:r>
              <a:rPr lang="en-US" sz="2400" dirty="0"/>
              <a:t>changes occurred or errors found are non-substantive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possible reevaluation conclusions?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84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Or, the original document/decision no longer valid &amp; requires a new document/decision because . . .</a:t>
            </a:r>
          </a:p>
          <a:p>
            <a:r>
              <a:rPr lang="en-US" dirty="0"/>
              <a:t>Substantive changes have occurred that result in impacts or alternatives not previously considered, or</a:t>
            </a:r>
          </a:p>
          <a:p>
            <a:r>
              <a:rPr lang="en-US" dirty="0"/>
              <a:t>New requirements in statute or regulation; or</a:t>
            </a:r>
          </a:p>
          <a:p>
            <a:r>
              <a:rPr lang="en-US" dirty="0"/>
              <a:t>Changes in mitigation commitments; or</a:t>
            </a:r>
          </a:p>
          <a:p>
            <a:r>
              <a:rPr lang="en-US" dirty="0"/>
              <a:t>Substantive errors or omissions in environmental analysis &amp; documentation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Reevaluation conclusions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0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2667000"/>
            <a:ext cx="7408333" cy="3450696"/>
          </a:xfrm>
        </p:spPr>
        <p:txBody>
          <a:bodyPr>
            <a:normAutofit/>
          </a:bodyPr>
          <a:lstStyle/>
          <a:p>
            <a:r>
              <a:rPr lang="en-US" sz="3200" dirty="0"/>
              <a:t>Reevaluation</a:t>
            </a:r>
            <a:r>
              <a:rPr lang="en-US" sz="2000" dirty="0"/>
              <a:t>                  </a:t>
            </a:r>
            <a:r>
              <a:rPr lang="en-US" sz="3200" dirty="0"/>
              <a:t>NEPA document</a:t>
            </a:r>
          </a:p>
          <a:p>
            <a:r>
              <a:rPr lang="en-US" sz="2800" dirty="0"/>
              <a:t>If reevaluation concludes original NEPA decision or document deficient/not valid… </a:t>
            </a:r>
          </a:p>
          <a:p>
            <a:endParaRPr lang="en-US" sz="2800" b="1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sz="2800" b="1" dirty="0"/>
              <a:t>new NEPA document required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reevaluation?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2</a:t>
            </a:fld>
            <a:endParaRPr lang="en-US"/>
          </a:p>
        </p:txBody>
      </p:sp>
      <p:sp>
        <p:nvSpPr>
          <p:cNvPr id="7" name="Not Equal 6"/>
          <p:cNvSpPr/>
          <p:nvPr/>
        </p:nvSpPr>
        <p:spPr>
          <a:xfrm>
            <a:off x="3810000" y="2438400"/>
            <a:ext cx="914400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26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438400"/>
            <a:ext cx="8503920" cy="4287864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sz="2400" dirty="0"/>
              <a:t>rior to requesting FHWA approval to prepare final design, to acquire right-of-way, utility authorization, or to proceed to construction</a:t>
            </a:r>
          </a:p>
          <a:p>
            <a:r>
              <a:rPr lang="en-US" dirty="0"/>
              <a:t>2 year expiration date of environmental document:</a:t>
            </a:r>
            <a:endParaRPr lang="en-US" sz="2400" dirty="0"/>
          </a:p>
          <a:p>
            <a:pPr lvl="1"/>
            <a:r>
              <a:rPr lang="en-US" dirty="0"/>
              <a:t>If a project has been delayed in a phase for longer than 2 years with no continuing movement, a reevaluation should be completed to validate the impacts</a:t>
            </a:r>
          </a:p>
          <a:p>
            <a:r>
              <a:rPr lang="en-US" dirty="0"/>
              <a:t>Written evaluation determines if changes warrant Supplemental/Addendum to environmental document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must a reevaluation be completed?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8581" y="6326155"/>
            <a:ext cx="133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23 CFR §771.129(c)</a:t>
            </a:r>
          </a:p>
          <a:p>
            <a:r>
              <a:rPr lang="en-US" sz="1000" dirty="0"/>
              <a:t>23 CFR 771.129(a)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7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2438400"/>
            <a:ext cx="7594600" cy="3725333"/>
          </a:xfrm>
        </p:spPr>
        <p:txBody>
          <a:bodyPr>
            <a:normAutofit/>
          </a:bodyPr>
          <a:lstStyle/>
          <a:p>
            <a:r>
              <a:rPr lang="en-US" sz="2800" dirty="0"/>
              <a:t>Considers changes in project setting, circumstances, scope, or impacts </a:t>
            </a:r>
          </a:p>
          <a:p>
            <a:pPr lvl="1"/>
            <a:r>
              <a:rPr lang="en-US" sz="2800" dirty="0"/>
              <a:t>Changes that affect the basis of the original environmental decision or affected resources</a:t>
            </a:r>
          </a:p>
          <a:p>
            <a:pPr marL="301943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must a reevaluation be completed?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Analysis</a:t>
            </a:r>
            <a:r>
              <a:rPr lang="en-US" dirty="0"/>
              <a:t> should focus on &amp; be commensurate:</a:t>
            </a:r>
          </a:p>
          <a:p>
            <a:pPr lvl="1"/>
            <a:r>
              <a:rPr lang="en-US" dirty="0"/>
              <a:t>With any changes in design or scope of project,</a:t>
            </a:r>
          </a:p>
          <a:p>
            <a:pPr lvl="1"/>
            <a:r>
              <a:rPr lang="en-US" dirty="0"/>
              <a:t>New or modified laws &amp; regulations, </a:t>
            </a:r>
          </a:p>
          <a:p>
            <a:pPr lvl="1"/>
            <a:r>
              <a:rPr lang="en-US" dirty="0"/>
              <a:t>Circumstances or project area changes, or</a:t>
            </a:r>
          </a:p>
          <a:p>
            <a:pPr lvl="1"/>
            <a:r>
              <a:rPr lang="en-US" dirty="0"/>
              <a:t>New information on project impacts since last environmental decision document (CE, FONSI, ROD)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602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scope of </a:t>
            </a:r>
            <a:r>
              <a:rPr lang="en-US" b="1" i="1" dirty="0"/>
              <a:t>analysis</a:t>
            </a:r>
            <a:r>
              <a:rPr lang="en-US" dirty="0"/>
              <a:t> for a reevaluation?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5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2675467"/>
            <a:ext cx="7772400" cy="3450696"/>
          </a:xfrm>
        </p:spPr>
        <p:txBody>
          <a:bodyPr>
            <a:noAutofit/>
          </a:bodyPr>
          <a:lstStyle/>
          <a:p>
            <a:r>
              <a:rPr lang="en-US" sz="2500" dirty="0"/>
              <a:t>Analysis of change or new information:</a:t>
            </a:r>
          </a:p>
          <a:p>
            <a:pPr lvl="1"/>
            <a:r>
              <a:rPr lang="en-US" sz="2500" b="1" u="sng" dirty="0"/>
              <a:t>Cannot</a:t>
            </a:r>
            <a:r>
              <a:rPr lang="en-US" sz="2500" dirty="0"/>
              <a:t> re-evaluate project purpose or alternative </a:t>
            </a:r>
            <a:r>
              <a:rPr lang="en-US" sz="2500" b="1" u="sng" dirty="0"/>
              <a:t>not</a:t>
            </a:r>
            <a:r>
              <a:rPr lang="en-US" sz="2500" dirty="0"/>
              <a:t> evaluated in original NEPA decision</a:t>
            </a:r>
          </a:p>
          <a:p>
            <a:pPr lvl="1"/>
            <a:r>
              <a:rPr lang="en-US" sz="2500" b="1" dirty="0"/>
              <a:t>Could</a:t>
            </a:r>
            <a:r>
              <a:rPr lang="en-US" sz="2500" dirty="0"/>
              <a:t> relate to NEPA process specifically, or </a:t>
            </a:r>
          </a:p>
          <a:p>
            <a:pPr lvl="1"/>
            <a:r>
              <a:rPr lang="en-US" sz="2500" b="1" dirty="0"/>
              <a:t>Could</a:t>
            </a:r>
            <a:r>
              <a:rPr lang="en-US" sz="2500" dirty="0"/>
              <a:t> entail compliance with other environmental requirements or laws for consultation or consideration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scope of </a:t>
            </a:r>
            <a:r>
              <a:rPr lang="en-US" b="1" i="1" dirty="0"/>
              <a:t>analysis</a:t>
            </a:r>
            <a:r>
              <a:rPr lang="en-US" dirty="0"/>
              <a:t> for a re-evaluation?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0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01533"/>
          </a:xfrm>
        </p:spPr>
        <p:txBody>
          <a:bodyPr>
            <a:noAutofit/>
          </a:bodyPr>
          <a:lstStyle/>
          <a:p>
            <a:r>
              <a:rPr lang="en-US" sz="2500" dirty="0"/>
              <a:t>Changes or new information may be limited to one part of a project’s footprint </a:t>
            </a:r>
            <a:r>
              <a:rPr lang="en-US" sz="2200" dirty="0"/>
              <a:t>(</a:t>
            </a:r>
            <a:r>
              <a:rPr lang="en-US" sz="2200" dirty="0" err="1"/>
              <a:t>i.e</a:t>
            </a:r>
            <a:r>
              <a:rPr lang="en-US" sz="2200" dirty="0"/>
              <a:t> construction section)</a:t>
            </a:r>
          </a:p>
          <a:p>
            <a:pPr lvl="1"/>
            <a:r>
              <a:rPr lang="en-US" sz="2500" dirty="0"/>
              <a:t>Focus on a specific project location appropriate</a:t>
            </a:r>
          </a:p>
          <a:p>
            <a:pPr lvl="1"/>
            <a:r>
              <a:rPr lang="en-US" sz="2500" dirty="0"/>
              <a:t>Analysis needs to validate entire NEPA decision</a:t>
            </a:r>
          </a:p>
          <a:p>
            <a:pPr marL="301943" lvl="1" indent="0">
              <a:buNone/>
            </a:pPr>
            <a:endParaRPr lang="en-US" sz="2500" b="1" dirty="0">
              <a:solidFill>
                <a:schemeClr val="tx1"/>
              </a:solidFill>
            </a:endParaRPr>
          </a:p>
          <a:p>
            <a:pPr marL="301943" lvl="1" indent="0">
              <a:buNone/>
            </a:pPr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scope of </a:t>
            </a:r>
            <a:r>
              <a:rPr lang="en-US" b="1" i="1" dirty="0"/>
              <a:t>analysis</a:t>
            </a:r>
            <a:r>
              <a:rPr lang="en-US" dirty="0"/>
              <a:t> for a reevaluation?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6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458200" cy="4114800"/>
          </a:xfrm>
        </p:spPr>
        <p:txBody>
          <a:bodyPr>
            <a:normAutofit/>
          </a:bodyPr>
          <a:lstStyle/>
          <a:p>
            <a:r>
              <a:rPr lang="en-US" sz="2500" dirty="0"/>
              <a:t>A reevaluation should  include: </a:t>
            </a:r>
          </a:p>
          <a:p>
            <a:pPr lvl="1"/>
            <a:r>
              <a:rPr lang="en-US" sz="2500" dirty="0"/>
              <a:t>The identification of changes in: </a:t>
            </a:r>
          </a:p>
          <a:p>
            <a:pPr lvl="2"/>
            <a:r>
              <a:rPr lang="en-US" sz="2300" dirty="0"/>
              <a:t>project scope, </a:t>
            </a:r>
          </a:p>
          <a:p>
            <a:pPr lvl="2"/>
            <a:r>
              <a:rPr lang="en-US" sz="2300" dirty="0"/>
              <a:t>applicable laws or regulations, </a:t>
            </a:r>
          </a:p>
          <a:p>
            <a:pPr lvl="2"/>
            <a:r>
              <a:rPr lang="en-US" sz="2300" dirty="0"/>
              <a:t>project study area, </a:t>
            </a:r>
          </a:p>
          <a:p>
            <a:pPr lvl="2"/>
            <a:r>
              <a:rPr lang="en-US" sz="2300" dirty="0"/>
              <a:t>&amp; resulting impacts </a:t>
            </a:r>
            <a:r>
              <a:rPr lang="en-US" dirty="0"/>
              <a:t>(beneficial and/or adverse)</a:t>
            </a:r>
            <a:r>
              <a:rPr lang="en-US" sz="1800" dirty="0"/>
              <a:t> </a:t>
            </a:r>
            <a:r>
              <a:rPr lang="en-US" sz="2300" dirty="0"/>
              <a:t>on project entirety</a:t>
            </a:r>
          </a:p>
          <a:p>
            <a:pPr lvl="1"/>
            <a:r>
              <a:rPr lang="en-US" sz="2500" dirty="0"/>
              <a:t>Reach a conclusion or determination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should reevaluations be documented?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- standardized checklist, or </a:t>
            </a:r>
          </a:p>
          <a:p>
            <a:r>
              <a:rPr lang="en-US" dirty="0"/>
              <a:t>Comprehensive - multi-page document complete with attachments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should reevaluations be documented?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206A-74CF-4D7E-8031-F3615C0E7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0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0F30E28F43D84881B1E447717B93F8" ma:contentTypeVersion="7" ma:contentTypeDescription="Create a new document." ma:contentTypeScope="" ma:versionID="b748e49c15c57adbcf31b8296ec0e051">
  <xsd:schema xmlns:xsd="http://www.w3.org/2001/XMLSchema" xmlns:xs="http://www.w3.org/2001/XMLSchema" xmlns:p="http://schemas.microsoft.com/office/2006/metadata/properties" xmlns:ns2="b47a5aad-adfb-4dac-9d3f-47090e67d565" targetNamespace="http://schemas.microsoft.com/office/2006/metadata/properties" ma:root="true" ma:fieldsID="10e404f992e9072f4276d4f787b18ba3" ns2:_="">
    <xsd:import namespace="b47a5aad-adfb-4dac-9d3f-47090e67d565"/>
    <xsd:element name="properties">
      <xsd:complexType>
        <xsd:sequence>
          <xsd:element name="documentManagement">
            <xsd:complexType>
              <xsd:all>
                <xsd:element ref="ns2:Speakers" minOccurs="0"/>
                <xsd:element ref="ns2:Day" minOccurs="0"/>
                <xsd:element ref="ns2:Year" minOccurs="0"/>
                <xsd:element ref="ns2:Se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a5aad-adfb-4dac-9d3f-47090e67d565" elementFormDefault="qualified">
    <xsd:import namespace="http://schemas.microsoft.com/office/2006/documentManagement/types"/>
    <xsd:import namespace="http://schemas.microsoft.com/office/infopath/2007/PartnerControls"/>
    <xsd:element name="Speakers" ma:index="4" nillable="true" ma:displayName="Speakers" ma:internalName="Speakers" ma:readOnly="false">
      <xsd:simpleType>
        <xsd:restriction base="dms:Note">
          <xsd:maxLength value="255"/>
        </xsd:restriction>
      </xsd:simpleType>
    </xsd:element>
    <xsd:element name="Day" ma:index="5" nillable="true" ma:displayName="Day" ma:internalName="Day" ma:readOnly="false">
      <xsd:simpleType>
        <xsd:restriction base="dms:Text">
          <xsd:maxLength value="255"/>
        </xsd:restriction>
      </xsd:simpleType>
    </xsd:element>
    <xsd:element name="Year" ma:index="6" nillable="true" ma:displayName="Year" ma:internalName="Year" ma:readOnly="false">
      <xsd:simpleType>
        <xsd:restriction base="dms:Text">
          <xsd:maxLength value="255"/>
        </xsd:restriction>
      </xsd:simpleType>
    </xsd:element>
    <xsd:element name="Section" ma:index="7" nillable="true" ma:displayName="Section" ma:internalName="Section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b47a5aad-adfb-4dac-9d3f-47090e67d565">2018</Year>
    <Day xmlns="b47a5aad-adfb-4dac-9d3f-47090e67d565">Wednesday</Day>
    <Speakers xmlns="b47a5aad-adfb-4dac-9d3f-47090e67d565">Eric Rothermel</Speakers>
    <Section xmlns="b47a5aad-adfb-4dac-9d3f-47090e67d565">Project Management</Section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5EA840D-C12A-4319-8566-4DB0E1DB9C47}"/>
</file>

<file path=customXml/itemProps2.xml><?xml version="1.0" encoding="utf-8"?>
<ds:datastoreItem xmlns:ds="http://schemas.openxmlformats.org/officeDocument/2006/customXml" ds:itemID="{E3945CE6-A6B8-474E-9EA1-0B2D07D9DB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2C0547-DC68-4755-9080-99B7F5631177}">
  <ds:schemaRefs>
    <ds:schemaRef ds:uri="http://schemas.microsoft.com/office/2006/documentManagement/types"/>
    <ds:schemaRef ds:uri="1b7c3a04-61b4-4275-ac5f-2427af7ae0f7"/>
    <ds:schemaRef ds:uri="http://purl.org/dc/elements/1.1/"/>
    <ds:schemaRef ds:uri="http://schemas.openxmlformats.org/package/2006/metadata/core-properties"/>
    <ds:schemaRef ds:uri="5a8aac48-c0fd-473b-ad76-242efc5823de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C0F70F60-4F86-4EEA-B2E2-BA887641CDE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974</TotalTime>
  <Words>471</Words>
  <Application>Microsoft Office PowerPoint</Application>
  <PresentationFormat>On-screen Show (4:3)</PresentationFormat>
  <Paragraphs>74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Candara</vt:lpstr>
      <vt:lpstr>Symbol</vt:lpstr>
      <vt:lpstr>Waveform</vt:lpstr>
      <vt:lpstr>Reevaluations</vt:lpstr>
      <vt:lpstr>What is a reevaluation?</vt:lpstr>
      <vt:lpstr>When must a reevaluation be completed? </vt:lpstr>
      <vt:lpstr>When must a reevaluation be completed? </vt:lpstr>
      <vt:lpstr>What is the scope of analysis for a reevaluation? </vt:lpstr>
      <vt:lpstr>What is the scope of analysis for a re-evaluation? </vt:lpstr>
      <vt:lpstr>What is the scope of analysis for a reevaluation? </vt:lpstr>
      <vt:lpstr>How should reevaluations be documented? </vt:lpstr>
      <vt:lpstr>How should reevaluations be documented? </vt:lpstr>
      <vt:lpstr>What are possible reevaluation conclusions? </vt:lpstr>
      <vt:lpstr>Reevaluation conclusions </vt:lpstr>
    </vt:vector>
  </TitlesOfParts>
  <Company>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Reevaluate NEPA Decisions</dc:title>
  <dc:creator>USDOT User</dc:creator>
  <cp:lastModifiedBy>Design</cp:lastModifiedBy>
  <cp:revision>70</cp:revision>
  <cp:lastPrinted>2016-09-06T12:46:43Z</cp:lastPrinted>
  <dcterms:created xsi:type="dcterms:W3CDTF">2016-08-09T14:11:28Z</dcterms:created>
  <dcterms:modified xsi:type="dcterms:W3CDTF">2018-09-05T11:49:13Z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0x0101009E0F30E28F43D84881B1E447717B93F8</vt:lpwstr>
  </property>
  <property fmtid="{D5CDD505-2E9C-101B-9397-08002B2CF9AE}" pid="3" name="_dlc_DocIdItemGuid">
    <vt:lpwstr>27c699a0-63ef-40ef-b5f5-436906600a3a</vt:lpwstr>
  </property>
</Properties>
</file>